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1" r:id="rId6"/>
    <p:sldId id="262" r:id="rId7"/>
    <p:sldId id="263" r:id="rId8"/>
    <p:sldId id="264" r:id="rId9"/>
    <p:sldId id="274" r:id="rId10"/>
    <p:sldId id="265" r:id="rId11"/>
    <p:sldId id="270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45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56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62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27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781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20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162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75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85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399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9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11/5/2021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251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77A1A336-6367-4C50-8048-6C00AA6768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DEDA826-0CC6-45C8-B90F-CB99E02CF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56E8AB-DA6D-49AA-9CC7-BB56FE97CF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810107"/>
            <a:ext cx="4761571" cy="2981093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Diplomatura en Ciencias de Datos</a:t>
            </a:r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F5468C-592A-4D57-89A8-53A81F93F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1420092"/>
            <a:ext cx="6427694" cy="2742332"/>
          </a:xfrm>
        </p:spPr>
        <p:txBody>
          <a:bodyPr anchor="t"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Trabajo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Práctico</a:t>
            </a:r>
            <a:r>
              <a:rPr lang="en-US" dirty="0">
                <a:solidFill>
                  <a:schemeClr val="bg1"/>
                </a:solidFill>
              </a:rPr>
              <a:t> Final </a:t>
            </a:r>
          </a:p>
          <a:p>
            <a:r>
              <a:rPr lang="en-US" dirty="0" err="1">
                <a:solidFill>
                  <a:schemeClr val="bg1"/>
                </a:solidFill>
              </a:rPr>
              <a:t>Módulo</a:t>
            </a:r>
            <a:r>
              <a:rPr lang="en-US" dirty="0">
                <a:solidFill>
                  <a:schemeClr val="bg1"/>
                </a:solidFill>
              </a:rPr>
              <a:t> 5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Alumno</a:t>
            </a:r>
            <a:r>
              <a:rPr lang="en-US" dirty="0">
                <a:solidFill>
                  <a:schemeClr val="bg1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Pavelek Israel</a:t>
            </a:r>
          </a:p>
          <a:p>
            <a:endParaRPr lang="es-ES" sz="60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DDA327-270B-43AF-BDBD-2EB50E83E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Convenio Marco con la UTN - Facultad Regional Córdoba | E-Fundaap">
            <a:extLst>
              <a:ext uri="{FF2B5EF4-FFF2-40B4-BE49-F238E27FC236}">
                <a16:creationId xmlns:a16="http://schemas.microsoft.com/office/drawing/2014/main" id="{EFFAFA55-0F60-4281-ABB8-D5FB8F5AD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375" y="5933153"/>
            <a:ext cx="2318605" cy="924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4837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EABF19-E8CA-47F0-9B9A-215BEC5AD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Resultados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33723B53-60C7-4A9B-90D7-60486EFB1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51" y="2627728"/>
            <a:ext cx="4514851" cy="3088460"/>
          </a:xfrm>
        </p:spPr>
        <p:txBody>
          <a:bodyPr/>
          <a:lstStyle/>
          <a:p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finally</a:t>
            </a:r>
            <a:r>
              <a:rPr lang="es-ES" dirty="0"/>
              <a:t> </a:t>
            </a:r>
            <a:r>
              <a:rPr lang="es-ES" dirty="0" err="1"/>
              <a:t>conclud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xgboost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classifier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ower</a:t>
            </a:r>
            <a:r>
              <a:rPr lang="es-ES" dirty="0"/>
              <a:t> </a:t>
            </a:r>
            <a:r>
              <a:rPr lang="es-ES" dirty="0" err="1"/>
              <a:t>dataset</a:t>
            </a:r>
            <a:r>
              <a:rPr lang="es-ES" dirty="0"/>
              <a:t> </a:t>
            </a:r>
          </a:p>
          <a:p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GridSearch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Kfold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crossvalidate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found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hyperparameters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implement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model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9279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EABF19-E8CA-47F0-9B9A-215BEC5AD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Conclusiones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2BF2AA-09FB-4EE5-9275-B053F1455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51" y="2627728"/>
            <a:ext cx="4514851" cy="3088460"/>
          </a:xfrm>
        </p:spPr>
        <p:txBody>
          <a:bodyPr/>
          <a:lstStyle/>
          <a:p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finally</a:t>
            </a:r>
            <a:r>
              <a:rPr lang="es-ES" dirty="0"/>
              <a:t> </a:t>
            </a:r>
            <a:r>
              <a:rPr lang="es-ES" dirty="0" err="1"/>
              <a:t>conclud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xgboost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classifier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ower</a:t>
            </a:r>
            <a:r>
              <a:rPr lang="es-ES" dirty="0"/>
              <a:t> </a:t>
            </a:r>
            <a:r>
              <a:rPr lang="es-ES" dirty="0" err="1"/>
              <a:t>dataset</a:t>
            </a:r>
            <a:r>
              <a:rPr lang="es-ES" dirty="0"/>
              <a:t> </a:t>
            </a:r>
          </a:p>
          <a:p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GridSearch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Kfold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crossvalidate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found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hyperparameters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implement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model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37850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0BF5C8-6348-4035-A2EB-F0198E6C3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F578FB-F508-4692-B273-65971B2CB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1600" b="0" i="0" dirty="0">
                <a:solidFill>
                  <a:srgbClr val="000000"/>
                </a:solidFill>
                <a:effectLst/>
                <a:latin typeface="Helvetica Neue"/>
              </a:rPr>
              <a:t>El objetivo que van a tener es construir un clasificador el cual pueda predecir si una </a:t>
            </a:r>
            <a:r>
              <a:rPr lang="es-ES" sz="1600" b="0" i="0" dirty="0" err="1">
                <a:solidFill>
                  <a:srgbClr val="000000"/>
                </a:solidFill>
                <a:effectLst/>
                <a:latin typeface="Helvetica Neue"/>
              </a:rPr>
              <a:t>revisión</a:t>
            </a:r>
            <a:r>
              <a:rPr lang="es-ES" sz="1600" b="0" i="0" dirty="0">
                <a:solidFill>
                  <a:srgbClr val="000000"/>
                </a:solidFill>
                <a:effectLst/>
                <a:latin typeface="Helvetica Neue"/>
              </a:rPr>
              <a:t> realizada por un usuario es positiva o negativa (buena o mala)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61499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EABF19-E8CA-47F0-9B9A-215BEC5AD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Pasos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41260F54-5BDB-43FC-9F64-95F4E5616D46}"/>
              </a:ext>
            </a:extLst>
          </p:cNvPr>
          <p:cNvSpPr/>
          <p:nvPr/>
        </p:nvSpPr>
        <p:spPr>
          <a:xfrm>
            <a:off x="4614333" y="1964267"/>
            <a:ext cx="2802467" cy="8212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>
                <a:solidFill>
                  <a:srgbClr val="000000"/>
                </a:solidFill>
                <a:latin typeface="Helvetica Neue"/>
              </a:rPr>
              <a:t>Análisis exploratorio de los datos</a:t>
            </a:r>
            <a:endParaRPr lang="es-AR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653C613D-B903-4CCA-85DB-A5B23D1CCE85}"/>
              </a:ext>
            </a:extLst>
          </p:cNvPr>
          <p:cNvSpPr/>
          <p:nvPr/>
        </p:nvSpPr>
        <p:spPr>
          <a:xfrm>
            <a:off x="4614333" y="3075509"/>
            <a:ext cx="2802467" cy="8212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>
                <a:solidFill>
                  <a:srgbClr val="000000"/>
                </a:solidFill>
                <a:latin typeface="Helvetica Neue"/>
              </a:rPr>
              <a:t>Selección del Target</a:t>
            </a:r>
            <a:endParaRPr lang="es-AR" dirty="0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089CF606-4E7D-4BD6-93C9-1824BB9A2CAC}"/>
              </a:ext>
            </a:extLst>
          </p:cNvPr>
          <p:cNvSpPr/>
          <p:nvPr/>
        </p:nvSpPr>
        <p:spPr>
          <a:xfrm>
            <a:off x="4614333" y="4320109"/>
            <a:ext cx="2802467" cy="8212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b="0" i="0" dirty="0">
                <a:solidFill>
                  <a:srgbClr val="000000"/>
                </a:solidFill>
                <a:effectLst/>
                <a:latin typeface="Helvetica Neue"/>
              </a:rPr>
              <a:t>Entrenado del modelo</a:t>
            </a:r>
            <a:endParaRPr lang="es-AR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3D64B394-A797-4D75-8B27-00D099A8A969}"/>
              </a:ext>
            </a:extLst>
          </p:cNvPr>
          <p:cNvSpPr/>
          <p:nvPr/>
        </p:nvSpPr>
        <p:spPr>
          <a:xfrm>
            <a:off x="4614333" y="5486400"/>
            <a:ext cx="2802467" cy="8212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b="0" i="0" dirty="0">
                <a:solidFill>
                  <a:srgbClr val="000000"/>
                </a:solidFill>
                <a:effectLst/>
                <a:latin typeface="Helvetica Neue"/>
              </a:rPr>
              <a:t>Resultados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520019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EABF19-E8CA-47F0-9B9A-215BEC5AD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Entendiendo el data set</a:t>
            </a:r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7587B9E0-E551-4668-AAD7-A9612CF6A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264179"/>
              </p:ext>
            </p:extLst>
          </p:nvPr>
        </p:nvGraphicFramePr>
        <p:xfrm>
          <a:off x="3224679" y="2387600"/>
          <a:ext cx="4505886" cy="3794499"/>
        </p:xfrm>
        <a:graphic>
          <a:graphicData uri="http://schemas.openxmlformats.org/drawingml/2006/table">
            <a:tbl>
              <a:tblPr/>
              <a:tblGrid>
                <a:gridCol w="2979302">
                  <a:extLst>
                    <a:ext uri="{9D8B030D-6E8A-4147-A177-3AD203B41FA5}">
                      <a16:colId xmlns:a16="http://schemas.microsoft.com/office/drawing/2014/main" val="1322315229"/>
                    </a:ext>
                  </a:extLst>
                </a:gridCol>
                <a:gridCol w="1526584">
                  <a:extLst>
                    <a:ext uri="{9D8B030D-6E8A-4147-A177-3AD203B41FA5}">
                      <a16:colId xmlns:a16="http://schemas.microsoft.com/office/drawing/2014/main" val="3774549236"/>
                    </a:ext>
                  </a:extLst>
                </a:gridCol>
              </a:tblGrid>
              <a:tr h="387324"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Columna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Tipo de dato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802354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A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business_id</a:t>
                      </a:r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2000" dirty="0" err="1"/>
                        <a:t>object</a:t>
                      </a:r>
                      <a:r>
                        <a:rPr lang="es-AR" sz="2000" dirty="0"/>
                        <a:t> 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31999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A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cool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2000" dirty="0" err="1"/>
                        <a:t>object</a:t>
                      </a:r>
                      <a:r>
                        <a:rPr lang="es-AR" sz="2000" dirty="0"/>
                        <a:t> 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5506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A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2000" dirty="0" err="1"/>
                        <a:t>object</a:t>
                      </a:r>
                      <a:r>
                        <a:rPr lang="es-AR" sz="2000" dirty="0"/>
                        <a:t> 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928898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A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funny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2000" dirty="0"/>
                        <a:t>float64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79324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A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review_id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2000" dirty="0" err="1"/>
                        <a:t>object</a:t>
                      </a:r>
                      <a:r>
                        <a:rPr lang="es-AR" sz="2000" dirty="0"/>
                        <a:t> 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69840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A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stars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2000" dirty="0"/>
                        <a:t>float64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446360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A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2000" dirty="0" err="1"/>
                        <a:t>object</a:t>
                      </a:r>
                      <a:r>
                        <a:rPr lang="es-AR" sz="2000" dirty="0"/>
                        <a:t> 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113647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A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useful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2000" dirty="0"/>
                        <a:t>float64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625984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AR" sz="18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user_id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2000" dirty="0" err="1"/>
                        <a:t>object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243587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0E3C398E-B179-43DE-AF17-0A127A6F38D5}"/>
              </a:ext>
            </a:extLst>
          </p:cNvPr>
          <p:cNvSpPr txBox="1"/>
          <p:nvPr/>
        </p:nvSpPr>
        <p:spPr>
          <a:xfrm>
            <a:off x="397932" y="398502"/>
            <a:ext cx="34120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AR" b="0" i="0" dirty="0">
                <a:solidFill>
                  <a:srgbClr val="000000"/>
                </a:solidFill>
                <a:effectLst/>
                <a:latin typeface="Helvetica Neue"/>
              </a:rPr>
              <a:t>EDA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287443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ítulo 1">
            <a:extLst>
              <a:ext uri="{FF2B5EF4-FFF2-40B4-BE49-F238E27FC236}">
                <a16:creationId xmlns:a16="http://schemas.microsoft.com/office/drawing/2014/main" id="{D37E3033-DBB7-470F-9915-93F20DB64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212" y="217706"/>
            <a:ext cx="10810521" cy="1357094"/>
          </a:xfrm>
        </p:spPr>
        <p:txBody>
          <a:bodyPr>
            <a:normAutofit/>
          </a:bodyPr>
          <a:lstStyle/>
          <a:p>
            <a:r>
              <a:rPr lang="es-ES" dirty="0"/>
              <a:t>Set de datos con el que vamos a trabajar…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A857196-2F87-4E4B-9DCE-0AE7AADD4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781" y="1275359"/>
            <a:ext cx="8049748" cy="249589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E71001B-A883-4B4C-A039-EFB483EBD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79" y="3771257"/>
            <a:ext cx="10059940" cy="313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895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8FC692A2-4595-4B0A-AC16-8CDD22F6FEC4}"/>
              </a:ext>
            </a:extLst>
          </p:cNvPr>
          <p:cNvSpPr txBox="1"/>
          <p:nvPr/>
        </p:nvSpPr>
        <p:spPr>
          <a:xfrm>
            <a:off x="780088" y="472363"/>
            <a:ext cx="6680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Normalización</a:t>
            </a:r>
            <a:endParaRPr lang="es-AR" sz="2400" dirty="0"/>
          </a:p>
        </p:txBody>
      </p:sp>
      <p:pic>
        <p:nvPicPr>
          <p:cNvPr id="1026" name="Picture 2" descr="Remove Stop Words From a Block of Text - Introduction to Natural Language  Processing - OpenClassrooms">
            <a:extLst>
              <a:ext uri="{FF2B5EF4-FFF2-40B4-BE49-F238E27FC236}">
                <a16:creationId xmlns:a16="http://schemas.microsoft.com/office/drawing/2014/main" id="{56F4C331-7F3C-41DC-8EC2-65A4CA33E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56" y="4018972"/>
            <a:ext cx="663892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derstand Python string.punctuation and Remove Punctuation in a Sentence -  Python Tutorial">
            <a:extLst>
              <a:ext uri="{FF2B5EF4-FFF2-40B4-BE49-F238E27FC236}">
                <a16:creationId xmlns:a16="http://schemas.microsoft.com/office/drawing/2014/main" id="{80A24884-1E6A-4EAB-9481-3C2295CBB8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027" y="668289"/>
            <a:ext cx="64770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294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DE39995-C40C-4334-99B2-2977B805B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58" y="1209741"/>
            <a:ext cx="6140786" cy="285381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B28E875-561F-4D75-88B1-30D3A6CFE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343" y="494898"/>
            <a:ext cx="5368009" cy="362407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1C313AD-FFBE-4F09-85F2-8A5FC599C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412" y="3980873"/>
            <a:ext cx="4253233" cy="273611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1C32A8C-35DE-48FF-87DE-1287999862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863177"/>
            <a:ext cx="5319444" cy="285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018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Language Detection">
            <a:extLst>
              <a:ext uri="{FF2B5EF4-FFF2-40B4-BE49-F238E27FC236}">
                <a16:creationId xmlns:a16="http://schemas.microsoft.com/office/drawing/2014/main" id="{A9DCE787-9A79-4707-991D-8ADC9CBFD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091" y="1654848"/>
            <a:ext cx="6096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0E85765E-2BF3-419C-B1C1-1AA80F94C887}"/>
              </a:ext>
            </a:extLst>
          </p:cNvPr>
          <p:cNvSpPr txBox="1"/>
          <p:nvPr/>
        </p:nvSpPr>
        <p:spPr>
          <a:xfrm>
            <a:off x="780088" y="472363"/>
            <a:ext cx="6680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Detección del idioma</a:t>
            </a:r>
            <a:endParaRPr lang="es-AR" sz="2400" dirty="0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B877DF9D-DDB3-4E9F-B79C-C8EB4964CB9A}"/>
              </a:ext>
            </a:extLst>
          </p:cNvPr>
          <p:cNvSpPr/>
          <p:nvPr/>
        </p:nvSpPr>
        <p:spPr>
          <a:xfrm>
            <a:off x="4120188" y="3767667"/>
            <a:ext cx="3161145" cy="1143000"/>
          </a:xfrm>
          <a:prstGeom prst="roundRect">
            <a:avLst/>
          </a:prstGeom>
          <a:noFill/>
          <a:ln w="76200"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03039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7DB7E-56D5-4A63-9458-BBF38EBA5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Modelado</a:t>
            </a:r>
            <a:endParaRPr lang="es-AR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3424C694-FC40-4B42-A0EC-6FCB6AEAA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51" y="2627728"/>
            <a:ext cx="4514851" cy="3088460"/>
          </a:xfrm>
        </p:spPr>
        <p:txBody>
          <a:bodyPr/>
          <a:lstStyle/>
          <a:p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finally</a:t>
            </a:r>
            <a:r>
              <a:rPr lang="es-ES" dirty="0"/>
              <a:t> </a:t>
            </a:r>
            <a:r>
              <a:rPr lang="es-ES" dirty="0" err="1"/>
              <a:t>conclud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xgboost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classifier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ower</a:t>
            </a:r>
            <a:r>
              <a:rPr lang="es-ES" dirty="0"/>
              <a:t> </a:t>
            </a:r>
            <a:r>
              <a:rPr lang="es-ES" dirty="0" err="1"/>
              <a:t>dataset</a:t>
            </a:r>
            <a:r>
              <a:rPr lang="es-ES" dirty="0"/>
              <a:t> </a:t>
            </a:r>
          </a:p>
          <a:p>
            <a:r>
              <a:rPr lang="es-ES" dirty="0" err="1"/>
              <a:t>Using</a:t>
            </a:r>
            <a:r>
              <a:rPr lang="es-ES" dirty="0"/>
              <a:t> </a:t>
            </a:r>
            <a:r>
              <a:rPr lang="es-ES" dirty="0" err="1"/>
              <a:t>GridSearch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Kfold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crossvalidate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found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hyperparameters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implement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model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76738633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889</TotalTime>
  <Words>192</Words>
  <Application>Microsoft Office PowerPoint</Application>
  <PresentationFormat>Panorámica</PresentationFormat>
  <Paragraphs>47</Paragraphs>
  <Slides>11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Grandview Display</vt:lpstr>
      <vt:lpstr>Helvetica Neue</vt:lpstr>
      <vt:lpstr>DashVTI</vt:lpstr>
      <vt:lpstr>Diplomatura en Ciencias de Datos</vt:lpstr>
      <vt:lpstr>Objetivos</vt:lpstr>
      <vt:lpstr>Pasos</vt:lpstr>
      <vt:lpstr>Entendiendo el data set</vt:lpstr>
      <vt:lpstr>Set de datos con el que vamos a trabajar…</vt:lpstr>
      <vt:lpstr>Presentación de PowerPoint</vt:lpstr>
      <vt:lpstr>Presentación de PowerPoint</vt:lpstr>
      <vt:lpstr>Presentación de PowerPoint</vt:lpstr>
      <vt:lpstr>Modelado</vt:lpstr>
      <vt:lpstr>Resultados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Diplomatura en Ciencias de Datos</dc:title>
  <dc:creator>Israel Pavelek</dc:creator>
  <cp:lastModifiedBy>Israel Pavelek</cp:lastModifiedBy>
  <cp:revision>36</cp:revision>
  <dcterms:created xsi:type="dcterms:W3CDTF">2021-07-08T12:26:35Z</dcterms:created>
  <dcterms:modified xsi:type="dcterms:W3CDTF">2021-11-05T04:31:31Z</dcterms:modified>
</cp:coreProperties>
</file>

<file path=docProps/thumbnail.jpeg>
</file>